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8288000" cy="10287000"/>
  <p:notesSz cx="6858000" cy="9144000"/>
  <p:embeddedFontLst>
    <p:embeddedFont>
      <p:font typeface="Canva Sans" panose="020B0604020202020204" charset="0"/>
      <p:regular r:id="rId8"/>
    </p:embeddedFont>
    <p:embeddedFont>
      <p:font typeface="Canva Sans Bold" panose="020B0604020202020204" charset="0"/>
      <p:regular r:id="rId9"/>
    </p:embeddedFont>
    <p:embeddedFont>
      <p:font typeface="Montserrat" panose="00000500000000000000" pitchFamily="2" charset="0"/>
      <p:regular r:id="rId10"/>
    </p:embeddedFont>
    <p:embeddedFont>
      <p:font typeface="Montserrat Bold" panose="00000800000000000000" charset="0"/>
      <p:regular r:id="rId11"/>
    </p:embeddedFont>
    <p:embeddedFont>
      <p:font typeface="Montserrat Classic" panose="020B0604020202020204" charset="0"/>
      <p:regular r:id="rId12"/>
    </p:embeddedFont>
    <p:embeddedFont>
      <p:font typeface="Rubik" panose="020B0604020202020204" charset="-79"/>
      <p:regular r:id="rId13"/>
    </p:embeddedFont>
    <p:embeddedFont>
      <p:font typeface="Rubik Bold" panose="020B0604020202020204" charset="-79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1CA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1" d="100"/>
          <a:sy n="101" d="100"/>
        </p:scale>
        <p:origin x="654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dd" userId="e0dbccd87ef6f463" providerId="LiveId" clId="{FD379B0C-C354-4CB4-A953-E2F0E4018C13}"/>
    <pc:docChg chg="undo redo custSel modSld">
      <pc:chgData name="chris dd" userId="e0dbccd87ef6f463" providerId="LiveId" clId="{FD379B0C-C354-4CB4-A953-E2F0E4018C13}" dt="2024-10-16T18:27:27.020" v="63" actId="20577"/>
      <pc:docMkLst>
        <pc:docMk/>
      </pc:docMkLst>
      <pc:sldChg chg="modSp mod">
        <pc:chgData name="chris dd" userId="e0dbccd87ef6f463" providerId="LiveId" clId="{FD379B0C-C354-4CB4-A953-E2F0E4018C13}" dt="2024-10-16T18:26:27.637" v="53"/>
        <pc:sldMkLst>
          <pc:docMk/>
          <pc:sldMk cId="0" sldId="257"/>
        </pc:sldMkLst>
        <pc:spChg chg="mod">
          <ac:chgData name="chris dd" userId="e0dbccd87ef6f463" providerId="LiveId" clId="{FD379B0C-C354-4CB4-A953-E2F0E4018C13}" dt="2024-10-16T18:26:27.637" v="53"/>
          <ac:spMkLst>
            <pc:docMk/>
            <pc:sldMk cId="0" sldId="257"/>
            <ac:spMk id="60" creationId="{3F5FD569-B101-BA49-9D29-003F4F76B9A5}"/>
          </ac:spMkLst>
        </pc:spChg>
      </pc:sldChg>
      <pc:sldChg chg="modSp mod">
        <pc:chgData name="chris dd" userId="e0dbccd87ef6f463" providerId="LiveId" clId="{FD379B0C-C354-4CB4-A953-E2F0E4018C13}" dt="2024-10-16T18:24:15.578" v="30" actId="20577"/>
        <pc:sldMkLst>
          <pc:docMk/>
          <pc:sldMk cId="0" sldId="258"/>
        </pc:sldMkLst>
        <pc:spChg chg="mod">
          <ac:chgData name="chris dd" userId="e0dbccd87ef6f463" providerId="LiveId" clId="{FD379B0C-C354-4CB4-A953-E2F0E4018C13}" dt="2024-10-16T18:24:15.578" v="30" actId="20577"/>
          <ac:spMkLst>
            <pc:docMk/>
            <pc:sldMk cId="0" sldId="258"/>
            <ac:spMk id="29" creationId="{00000000-0000-0000-0000-000000000000}"/>
          </ac:spMkLst>
        </pc:spChg>
      </pc:sldChg>
      <pc:sldChg chg="modSp mod">
        <pc:chgData name="chris dd" userId="e0dbccd87ef6f463" providerId="LiveId" clId="{FD379B0C-C354-4CB4-A953-E2F0E4018C13}" dt="2024-10-16T18:27:27.020" v="63" actId="20577"/>
        <pc:sldMkLst>
          <pc:docMk/>
          <pc:sldMk cId="0" sldId="259"/>
        </pc:sldMkLst>
        <pc:spChg chg="mod">
          <ac:chgData name="chris dd" userId="e0dbccd87ef6f463" providerId="LiveId" clId="{FD379B0C-C354-4CB4-A953-E2F0E4018C13}" dt="2024-10-16T18:27:27.020" v="63" actId="20577"/>
          <ac:spMkLst>
            <pc:docMk/>
            <pc:sldMk cId="0" sldId="259"/>
            <ac:spMk id="41" creationId="{00000000-0000-0000-0000-000000000000}"/>
          </ac:spMkLst>
        </pc:spChg>
        <pc:spChg chg="mod">
          <ac:chgData name="chris dd" userId="e0dbccd87ef6f463" providerId="LiveId" clId="{FD379B0C-C354-4CB4-A953-E2F0E4018C13}" dt="2024-10-16T18:26:04.182" v="39" actId="20577"/>
          <ac:spMkLst>
            <pc:docMk/>
            <pc:sldMk cId="0" sldId="259"/>
            <ac:spMk id="46" creationId="{7F672880-0947-937C-747A-66109FD75CB4}"/>
          </ac:spMkLst>
        </pc:spChg>
      </pc:sldChg>
      <pc:sldChg chg="modSp mod">
        <pc:chgData name="chris dd" userId="e0dbccd87ef6f463" providerId="LiveId" clId="{FD379B0C-C354-4CB4-A953-E2F0E4018C13}" dt="2024-10-16T18:26:19.748" v="48"/>
        <pc:sldMkLst>
          <pc:docMk/>
          <pc:sldMk cId="0" sldId="260"/>
        </pc:sldMkLst>
        <pc:spChg chg="mod">
          <ac:chgData name="chris dd" userId="e0dbccd87ef6f463" providerId="LiveId" clId="{FD379B0C-C354-4CB4-A953-E2F0E4018C13}" dt="2024-10-16T18:26:19.748" v="48"/>
          <ac:spMkLst>
            <pc:docMk/>
            <pc:sldMk cId="0" sldId="260"/>
            <ac:spMk id="17" creationId="{00000000-0000-0000-0000-000000000000}"/>
          </ac:spMkLst>
        </pc:spChg>
      </pc:sldChg>
      <pc:sldChg chg="modSp mod">
        <pc:chgData name="chris dd" userId="e0dbccd87ef6f463" providerId="LiveId" clId="{FD379B0C-C354-4CB4-A953-E2F0E4018C13}" dt="2024-10-16T18:26:34.497" v="54"/>
        <pc:sldMkLst>
          <pc:docMk/>
          <pc:sldMk cId="0" sldId="261"/>
        </pc:sldMkLst>
        <pc:spChg chg="mod">
          <ac:chgData name="chris dd" userId="e0dbccd87ef6f463" providerId="LiveId" clId="{FD379B0C-C354-4CB4-A953-E2F0E4018C13}" dt="2024-10-16T18:26:34.497" v="54"/>
          <ac:spMkLst>
            <pc:docMk/>
            <pc:sldMk cId="0" sldId="261"/>
            <ac:spMk id="26" creationId="{F7079F44-EDC6-414F-EF38-41A10026DD97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jpeg>
</file>

<file path=ppt/media/image2.png>
</file>

<file path=ppt/media/image3.sv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42911" y="7370199"/>
            <a:ext cx="12114058" cy="0"/>
          </a:xfrm>
          <a:prstGeom prst="line">
            <a:avLst/>
          </a:prstGeom>
          <a:ln w="66675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" name="TextBox 3"/>
          <p:cNvSpPr txBox="1"/>
          <p:nvPr/>
        </p:nvSpPr>
        <p:spPr>
          <a:xfrm>
            <a:off x="1142911" y="2117108"/>
            <a:ext cx="16002177" cy="4524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072"/>
              </a:lnSpc>
            </a:pPr>
            <a:r>
              <a:rPr lang="en-US" sz="8622" b="1" dirty="0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P1 Master </a:t>
            </a:r>
          </a:p>
          <a:p>
            <a:pPr algn="l">
              <a:lnSpc>
                <a:spcPts val="12072"/>
              </a:lnSpc>
            </a:pPr>
            <a:r>
              <a:rPr lang="en-US" sz="8622" b="1" dirty="0" err="1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Medieninformatik</a:t>
            </a:r>
            <a:r>
              <a:rPr lang="en-US" sz="8622" b="1" dirty="0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 </a:t>
            </a:r>
          </a:p>
          <a:p>
            <a:pPr algn="l">
              <a:lnSpc>
                <a:spcPts val="12072"/>
              </a:lnSpc>
            </a:pPr>
            <a:r>
              <a:rPr lang="en-US" sz="8622" b="1" dirty="0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Kick-Off </a:t>
            </a:r>
            <a:r>
              <a:rPr lang="en-US" sz="8622" b="1" dirty="0" err="1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WiSe</a:t>
            </a:r>
            <a:r>
              <a:rPr lang="en-US" sz="8622" b="1" dirty="0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 2024/25</a:t>
            </a:r>
          </a:p>
        </p:txBody>
      </p:sp>
      <p:sp>
        <p:nvSpPr>
          <p:cNvPr id="4" name="Freeform 4"/>
          <p:cNvSpPr/>
          <p:nvPr/>
        </p:nvSpPr>
        <p:spPr>
          <a:xfrm>
            <a:off x="14685299" y="7235781"/>
            <a:ext cx="2305098" cy="1360008"/>
          </a:xfrm>
          <a:custGeom>
            <a:avLst/>
            <a:gdLst/>
            <a:ahLst/>
            <a:cxnLst/>
            <a:rect l="l" t="t" r="r" b="b"/>
            <a:pathLst>
              <a:path w="2305098" h="1360008">
                <a:moveTo>
                  <a:pt x="0" y="0"/>
                </a:moveTo>
                <a:lnTo>
                  <a:pt x="2305098" y="0"/>
                </a:lnTo>
                <a:lnTo>
                  <a:pt x="2305098" y="1360007"/>
                </a:lnTo>
                <a:lnTo>
                  <a:pt x="0" y="13600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5" name="TextBox 5"/>
          <p:cNvSpPr txBox="1"/>
          <p:nvPr/>
        </p:nvSpPr>
        <p:spPr>
          <a:xfrm>
            <a:off x="1151772" y="8062388"/>
            <a:ext cx="7732185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Gruppenmitglieder //</a:t>
            </a:r>
            <a:r>
              <a:rPr lang="en-US" sz="1500">
                <a:solidFill>
                  <a:srgbClr val="A21CAF"/>
                </a:solidFill>
                <a:latin typeface="Montserrat"/>
                <a:ea typeface="Montserrat"/>
                <a:cs typeface="Montserrat"/>
                <a:sym typeface="Montserrat"/>
              </a:rPr>
              <a:t> P. Lang, C. Pankiv, J. Gawenda, L. Gerwing, L. Brandhoff</a:t>
            </a:r>
          </a:p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Owner //</a:t>
            </a:r>
            <a:r>
              <a:rPr lang="en-US" sz="1500">
                <a:solidFill>
                  <a:srgbClr val="A21CAF"/>
                </a:solidFill>
                <a:latin typeface="Montserrat"/>
                <a:ea typeface="Montserrat"/>
                <a:cs typeface="Montserrat"/>
                <a:sym typeface="Montserrat"/>
              </a:rPr>
              <a:t> Prof. Dr. Hartmann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6" name="Group 16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16">
            <a:extLst>
              <a:ext uri="{FF2B5EF4-FFF2-40B4-BE49-F238E27FC236}">
                <a16:creationId xmlns:a16="http://schemas.microsoft.com/office/drawing/2014/main" id="{998B212C-F133-2E43-82D2-AAAB0A5465F7}"/>
              </a:ext>
            </a:extLst>
          </p:cNvPr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FB764C8D-A609-9CEA-2A33-E8C370C7F4A9}"/>
                </a:ext>
              </a:extLst>
            </p:cNvPr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 dirty="0"/>
            </a:p>
          </p:txBody>
        </p:sp>
        <p:sp>
          <p:nvSpPr>
            <p:cNvPr id="24" name="TextBox 18">
              <a:extLst>
                <a:ext uri="{FF2B5EF4-FFF2-40B4-BE49-F238E27FC236}">
                  <a16:creationId xmlns:a16="http://schemas.microsoft.com/office/drawing/2014/main" id="{4F0D121C-FFF9-32EE-262D-E5E68DD7DB08}"/>
                </a:ext>
              </a:extLst>
            </p:cNvPr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700628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" name="Freeform 3"/>
          <p:cNvSpPr/>
          <p:nvPr/>
        </p:nvSpPr>
        <p:spPr>
          <a:xfrm>
            <a:off x="2150633" y="3445188"/>
            <a:ext cx="3993400" cy="2819038"/>
          </a:xfrm>
          <a:custGeom>
            <a:avLst/>
            <a:gdLst/>
            <a:ahLst/>
            <a:cxnLst/>
            <a:rect l="l" t="t" r="r" b="b"/>
            <a:pathLst>
              <a:path w="3993400" h="2819038">
                <a:moveTo>
                  <a:pt x="0" y="0"/>
                </a:moveTo>
                <a:lnTo>
                  <a:pt x="3993400" y="0"/>
                </a:lnTo>
                <a:lnTo>
                  <a:pt x="3993400" y="2819039"/>
                </a:lnTo>
                <a:lnTo>
                  <a:pt x="0" y="28190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45" t="-48744" b="-2752"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de-DE"/>
          </a:p>
        </p:txBody>
      </p:sp>
      <p:grpSp>
        <p:nvGrpSpPr>
          <p:cNvPr id="4" name="Group 4"/>
          <p:cNvGrpSpPr/>
          <p:nvPr/>
        </p:nvGrpSpPr>
        <p:grpSpPr>
          <a:xfrm>
            <a:off x="2150633" y="5778027"/>
            <a:ext cx="3993400" cy="3068278"/>
            <a:chOff x="0" y="0"/>
            <a:chExt cx="5324533" cy="4091037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205195"/>
              <a:ext cx="5324533" cy="3885842"/>
              <a:chOff x="0" y="0"/>
              <a:chExt cx="1106997" cy="807886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106997" cy="807886"/>
              </a:xfrm>
              <a:custGeom>
                <a:avLst/>
                <a:gdLst/>
                <a:ahLst/>
                <a:cxnLst/>
                <a:rect l="l" t="t" r="r" b="b"/>
                <a:pathLst>
                  <a:path w="1106997" h="807886">
                    <a:moveTo>
                      <a:pt x="38774" y="0"/>
                    </a:moveTo>
                    <a:lnTo>
                      <a:pt x="1068224" y="0"/>
                    </a:lnTo>
                    <a:cubicBezTo>
                      <a:pt x="1089638" y="0"/>
                      <a:pt x="1106997" y="17360"/>
                      <a:pt x="1106997" y="38774"/>
                    </a:cubicBezTo>
                    <a:lnTo>
                      <a:pt x="1106997" y="769113"/>
                    </a:lnTo>
                    <a:cubicBezTo>
                      <a:pt x="1106997" y="790527"/>
                      <a:pt x="1089638" y="807886"/>
                      <a:pt x="1068224" y="807886"/>
                    </a:cubicBezTo>
                    <a:lnTo>
                      <a:pt x="38774" y="807886"/>
                    </a:lnTo>
                    <a:cubicBezTo>
                      <a:pt x="17360" y="807886"/>
                      <a:pt x="0" y="790527"/>
                      <a:pt x="0" y="769113"/>
                    </a:cubicBezTo>
                    <a:lnTo>
                      <a:pt x="0" y="38774"/>
                    </a:lnTo>
                    <a:cubicBezTo>
                      <a:pt x="0" y="17360"/>
                      <a:pt x="17360" y="0"/>
                      <a:pt x="387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71717A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1106997" cy="845986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0" y="0"/>
              <a:ext cx="5324533" cy="668020"/>
              <a:chOff x="0" y="0"/>
              <a:chExt cx="1106997" cy="138885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106997" cy="138885"/>
              </a:xfrm>
              <a:custGeom>
                <a:avLst/>
                <a:gdLst/>
                <a:ahLst/>
                <a:cxnLst/>
                <a:rect l="l" t="t" r="r" b="b"/>
                <a:pathLst>
                  <a:path w="1106997" h="138885">
                    <a:moveTo>
                      <a:pt x="0" y="0"/>
                    </a:moveTo>
                    <a:lnTo>
                      <a:pt x="1106997" y="0"/>
                    </a:lnTo>
                    <a:lnTo>
                      <a:pt x="1106997" y="138885"/>
                    </a:lnTo>
                    <a:lnTo>
                      <a:pt x="0" y="138885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71717A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1106997" cy="176985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29932" y="488305"/>
              <a:ext cx="5261285" cy="431828"/>
              <a:chOff x="0" y="0"/>
              <a:chExt cx="1093848" cy="89779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093848" cy="89779"/>
              </a:xfrm>
              <a:custGeom>
                <a:avLst/>
                <a:gdLst/>
                <a:ahLst/>
                <a:cxnLst/>
                <a:rect l="l" t="t" r="r" b="b"/>
                <a:pathLst>
                  <a:path w="1093848" h="89779">
                    <a:moveTo>
                      <a:pt x="0" y="0"/>
                    </a:moveTo>
                    <a:lnTo>
                      <a:pt x="1093848" y="0"/>
                    </a:lnTo>
                    <a:lnTo>
                      <a:pt x="1093848" y="89779"/>
                    </a:lnTo>
                    <a:lnTo>
                      <a:pt x="0" y="8977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1093848" cy="127879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70652" y="379052"/>
              <a:ext cx="4548057" cy="4301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</a:pPr>
              <a:r>
                <a:rPr lang="en-US" sz="1900" b="1" dirty="0">
                  <a:solidFill>
                    <a:srgbClr val="A21CA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Private </a:t>
              </a:r>
              <a:r>
                <a:rPr lang="en-US" sz="1900" b="1" dirty="0" err="1">
                  <a:solidFill>
                    <a:srgbClr val="A21CA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Projekte</a:t>
              </a:r>
              <a:endParaRPr lang="en-US" sz="1900" b="1" dirty="0">
                <a:solidFill>
                  <a:srgbClr val="A21CAF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70652" y="1078667"/>
              <a:ext cx="4548057" cy="18151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</a:pP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Wie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können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wir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an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einem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Projekt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teilnehmen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oder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ein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Eigenes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erstellen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? Wie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finden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wir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ein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Team?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26" name="Group 26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147300" y="5931923"/>
            <a:ext cx="3993400" cy="2914381"/>
            <a:chOff x="0" y="0"/>
            <a:chExt cx="1106997" cy="807886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06997" cy="807886"/>
            </a:xfrm>
            <a:custGeom>
              <a:avLst/>
              <a:gdLst/>
              <a:ahLst/>
              <a:cxnLst/>
              <a:rect l="l" t="t" r="r" b="b"/>
              <a:pathLst>
                <a:path w="1106997" h="807886">
                  <a:moveTo>
                    <a:pt x="38774" y="0"/>
                  </a:moveTo>
                  <a:lnTo>
                    <a:pt x="1068224" y="0"/>
                  </a:lnTo>
                  <a:cubicBezTo>
                    <a:pt x="1089638" y="0"/>
                    <a:pt x="1106997" y="17360"/>
                    <a:pt x="1106997" y="38774"/>
                  </a:cubicBezTo>
                  <a:lnTo>
                    <a:pt x="1106997" y="769113"/>
                  </a:lnTo>
                  <a:cubicBezTo>
                    <a:pt x="1106997" y="790527"/>
                    <a:pt x="1089638" y="807886"/>
                    <a:pt x="1068224" y="807886"/>
                  </a:cubicBezTo>
                  <a:lnTo>
                    <a:pt x="38774" y="807886"/>
                  </a:lnTo>
                  <a:cubicBezTo>
                    <a:pt x="17360" y="807886"/>
                    <a:pt x="0" y="790527"/>
                    <a:pt x="0" y="769113"/>
                  </a:cubicBezTo>
                  <a:lnTo>
                    <a:pt x="0" y="38774"/>
                  </a:lnTo>
                  <a:cubicBezTo>
                    <a:pt x="0" y="17360"/>
                    <a:pt x="17360" y="0"/>
                    <a:pt x="38774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71717A"/>
              </a:solidFill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106997" cy="845986"/>
            </a:xfrm>
            <a:prstGeom prst="rect">
              <a:avLst/>
            </a:prstGeom>
          </p:spPr>
          <p:txBody>
            <a:bodyPr lIns="59362" tIns="59362" rIns="59362" bIns="59362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7157255" y="3445188"/>
            <a:ext cx="3970951" cy="2502828"/>
          </a:xfrm>
          <a:custGeom>
            <a:avLst/>
            <a:gdLst/>
            <a:ahLst/>
            <a:cxnLst/>
            <a:rect l="l" t="t" r="r" b="b"/>
            <a:pathLst>
              <a:path w="3970951" h="2502828">
                <a:moveTo>
                  <a:pt x="0" y="0"/>
                </a:moveTo>
                <a:lnTo>
                  <a:pt x="3970951" y="0"/>
                </a:lnTo>
                <a:lnTo>
                  <a:pt x="3970951" y="2502828"/>
                </a:lnTo>
                <a:lnTo>
                  <a:pt x="0" y="25028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4017" r="-31093" b="-2977"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de-DE"/>
          </a:p>
        </p:txBody>
      </p:sp>
      <p:grpSp>
        <p:nvGrpSpPr>
          <p:cNvPr id="33" name="Group 33"/>
          <p:cNvGrpSpPr/>
          <p:nvPr/>
        </p:nvGrpSpPr>
        <p:grpSpPr>
          <a:xfrm>
            <a:off x="7147300" y="5778027"/>
            <a:ext cx="3993400" cy="501015"/>
            <a:chOff x="0" y="0"/>
            <a:chExt cx="1106997" cy="13888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06997" cy="138885"/>
            </a:xfrm>
            <a:custGeom>
              <a:avLst/>
              <a:gdLst/>
              <a:ahLst/>
              <a:cxnLst/>
              <a:rect l="l" t="t" r="r" b="b"/>
              <a:pathLst>
                <a:path w="1106997" h="138885">
                  <a:moveTo>
                    <a:pt x="0" y="0"/>
                  </a:moveTo>
                  <a:lnTo>
                    <a:pt x="1106997" y="0"/>
                  </a:lnTo>
                  <a:lnTo>
                    <a:pt x="1106997" y="138885"/>
                  </a:lnTo>
                  <a:lnTo>
                    <a:pt x="0" y="13888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71717A"/>
              </a:solidFill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1106997" cy="176985"/>
            </a:xfrm>
            <a:prstGeom prst="rect">
              <a:avLst/>
            </a:prstGeom>
          </p:spPr>
          <p:txBody>
            <a:bodyPr lIns="59362" tIns="59362" rIns="59362" bIns="59362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7169749" y="6144256"/>
            <a:ext cx="3945964" cy="323871"/>
            <a:chOff x="0" y="0"/>
            <a:chExt cx="1093848" cy="89779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093848" cy="89779"/>
            </a:xfrm>
            <a:custGeom>
              <a:avLst/>
              <a:gdLst/>
              <a:ahLst/>
              <a:cxnLst/>
              <a:rect l="l" t="t" r="r" b="b"/>
              <a:pathLst>
                <a:path w="1093848" h="89779">
                  <a:moveTo>
                    <a:pt x="0" y="0"/>
                  </a:moveTo>
                  <a:lnTo>
                    <a:pt x="1093848" y="0"/>
                  </a:lnTo>
                  <a:lnTo>
                    <a:pt x="1093848" y="89779"/>
                  </a:lnTo>
                  <a:lnTo>
                    <a:pt x="0" y="897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1093848" cy="127879"/>
            </a:xfrm>
            <a:prstGeom prst="rect">
              <a:avLst/>
            </a:prstGeom>
          </p:spPr>
          <p:txBody>
            <a:bodyPr lIns="59362" tIns="59362" rIns="59362" bIns="59362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sp>
        <p:nvSpPr>
          <p:cNvPr id="39" name="Freeform 39"/>
          <p:cNvSpPr/>
          <p:nvPr/>
        </p:nvSpPr>
        <p:spPr>
          <a:xfrm>
            <a:off x="12143967" y="3451578"/>
            <a:ext cx="3993400" cy="2473348"/>
          </a:xfrm>
          <a:custGeom>
            <a:avLst/>
            <a:gdLst/>
            <a:ahLst/>
            <a:cxnLst/>
            <a:rect l="l" t="t" r="r" b="b"/>
            <a:pathLst>
              <a:path w="3993400" h="2473348">
                <a:moveTo>
                  <a:pt x="0" y="0"/>
                </a:moveTo>
                <a:lnTo>
                  <a:pt x="3993400" y="0"/>
                </a:lnTo>
                <a:lnTo>
                  <a:pt x="3993400" y="2473348"/>
                </a:lnTo>
                <a:lnTo>
                  <a:pt x="0" y="2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226"/>
            </a:stretch>
          </a:blipFill>
          <a:ln w="9525" cap="rnd">
            <a:solidFill>
              <a:srgbClr val="000000"/>
            </a:solidFill>
            <a:prstDash val="solid"/>
            <a:round/>
          </a:ln>
        </p:spPr>
        <p:txBody>
          <a:bodyPr/>
          <a:lstStyle/>
          <a:p>
            <a:endParaRPr lang="de-DE"/>
          </a:p>
        </p:txBody>
      </p:sp>
      <p:grpSp>
        <p:nvGrpSpPr>
          <p:cNvPr id="40" name="Group 40"/>
          <p:cNvGrpSpPr/>
          <p:nvPr/>
        </p:nvGrpSpPr>
        <p:grpSpPr>
          <a:xfrm>
            <a:off x="12143967" y="5778027"/>
            <a:ext cx="3993400" cy="3068278"/>
            <a:chOff x="0" y="0"/>
            <a:chExt cx="5324533" cy="4091037"/>
          </a:xfrm>
        </p:grpSpPr>
        <p:grpSp>
          <p:nvGrpSpPr>
            <p:cNvPr id="41" name="Group 41"/>
            <p:cNvGrpSpPr/>
            <p:nvPr/>
          </p:nvGrpSpPr>
          <p:grpSpPr>
            <a:xfrm>
              <a:off x="0" y="205195"/>
              <a:ext cx="5324533" cy="3885842"/>
              <a:chOff x="0" y="0"/>
              <a:chExt cx="1106997" cy="807886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1106997" cy="807886"/>
              </a:xfrm>
              <a:custGeom>
                <a:avLst/>
                <a:gdLst/>
                <a:ahLst/>
                <a:cxnLst/>
                <a:rect l="l" t="t" r="r" b="b"/>
                <a:pathLst>
                  <a:path w="1106997" h="807886">
                    <a:moveTo>
                      <a:pt x="38774" y="0"/>
                    </a:moveTo>
                    <a:lnTo>
                      <a:pt x="1068224" y="0"/>
                    </a:lnTo>
                    <a:cubicBezTo>
                      <a:pt x="1089638" y="0"/>
                      <a:pt x="1106997" y="17360"/>
                      <a:pt x="1106997" y="38774"/>
                    </a:cubicBezTo>
                    <a:lnTo>
                      <a:pt x="1106997" y="769113"/>
                    </a:lnTo>
                    <a:cubicBezTo>
                      <a:pt x="1106997" y="790527"/>
                      <a:pt x="1089638" y="807886"/>
                      <a:pt x="1068224" y="807886"/>
                    </a:cubicBezTo>
                    <a:lnTo>
                      <a:pt x="38774" y="807886"/>
                    </a:lnTo>
                    <a:cubicBezTo>
                      <a:pt x="17360" y="807886"/>
                      <a:pt x="0" y="790527"/>
                      <a:pt x="0" y="769113"/>
                    </a:cubicBezTo>
                    <a:lnTo>
                      <a:pt x="0" y="38774"/>
                    </a:lnTo>
                    <a:cubicBezTo>
                      <a:pt x="0" y="17360"/>
                      <a:pt x="17360" y="0"/>
                      <a:pt x="387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71717A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3" name="TextBox 43"/>
              <p:cNvSpPr txBox="1"/>
              <p:nvPr/>
            </p:nvSpPr>
            <p:spPr>
              <a:xfrm>
                <a:off x="0" y="-38100"/>
                <a:ext cx="1106997" cy="845986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grpSp>
          <p:nvGrpSpPr>
            <p:cNvPr id="44" name="Group 44"/>
            <p:cNvGrpSpPr/>
            <p:nvPr/>
          </p:nvGrpSpPr>
          <p:grpSpPr>
            <a:xfrm>
              <a:off x="0" y="0"/>
              <a:ext cx="5324533" cy="668020"/>
              <a:chOff x="0" y="0"/>
              <a:chExt cx="1106997" cy="138885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1106997" cy="138885"/>
              </a:xfrm>
              <a:custGeom>
                <a:avLst/>
                <a:gdLst/>
                <a:ahLst/>
                <a:cxnLst/>
                <a:rect l="l" t="t" r="r" b="b"/>
                <a:pathLst>
                  <a:path w="1106997" h="138885">
                    <a:moveTo>
                      <a:pt x="0" y="0"/>
                    </a:moveTo>
                    <a:lnTo>
                      <a:pt x="1106997" y="0"/>
                    </a:lnTo>
                    <a:lnTo>
                      <a:pt x="1106997" y="138885"/>
                    </a:lnTo>
                    <a:lnTo>
                      <a:pt x="0" y="138885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71717A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6" name="TextBox 46"/>
              <p:cNvSpPr txBox="1"/>
              <p:nvPr/>
            </p:nvSpPr>
            <p:spPr>
              <a:xfrm>
                <a:off x="0" y="-38100"/>
                <a:ext cx="1106997" cy="176985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grpSp>
          <p:nvGrpSpPr>
            <p:cNvPr id="47" name="Group 47"/>
            <p:cNvGrpSpPr/>
            <p:nvPr/>
          </p:nvGrpSpPr>
          <p:grpSpPr>
            <a:xfrm>
              <a:off x="29932" y="488305"/>
              <a:ext cx="5261285" cy="431828"/>
              <a:chOff x="0" y="0"/>
              <a:chExt cx="1093848" cy="89779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1093848" cy="89779"/>
              </a:xfrm>
              <a:custGeom>
                <a:avLst/>
                <a:gdLst/>
                <a:ahLst/>
                <a:cxnLst/>
                <a:rect l="l" t="t" r="r" b="b"/>
                <a:pathLst>
                  <a:path w="1093848" h="89779">
                    <a:moveTo>
                      <a:pt x="0" y="0"/>
                    </a:moveTo>
                    <a:lnTo>
                      <a:pt x="1093848" y="0"/>
                    </a:lnTo>
                    <a:lnTo>
                      <a:pt x="1093848" y="89779"/>
                    </a:lnTo>
                    <a:lnTo>
                      <a:pt x="0" y="8977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9" name="TextBox 49"/>
              <p:cNvSpPr txBox="1"/>
              <p:nvPr/>
            </p:nvSpPr>
            <p:spPr>
              <a:xfrm>
                <a:off x="0" y="-38100"/>
                <a:ext cx="1093848" cy="127879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sp>
          <p:nvSpPr>
            <p:cNvPr id="50" name="TextBox 50"/>
            <p:cNvSpPr txBox="1"/>
            <p:nvPr/>
          </p:nvSpPr>
          <p:spPr>
            <a:xfrm>
              <a:off x="370652" y="379052"/>
              <a:ext cx="4548057" cy="4301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</a:pPr>
              <a:r>
                <a:rPr lang="en-US" sz="1900" b="1" dirty="0" err="1">
                  <a:solidFill>
                    <a:srgbClr val="A21CA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Unterschiedliche</a:t>
              </a:r>
              <a:r>
                <a:rPr lang="en-US" sz="1900" b="1" dirty="0">
                  <a:solidFill>
                    <a:srgbClr val="A21CA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1900" b="1" dirty="0" err="1">
                  <a:solidFill>
                    <a:srgbClr val="A21CA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Bereiche</a:t>
              </a:r>
              <a:endParaRPr lang="en-US" sz="1900" b="1" dirty="0">
                <a:solidFill>
                  <a:srgbClr val="A21CAF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370652" y="1088192"/>
              <a:ext cx="4548057" cy="24568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Projekte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können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unterschiedlich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strukturiert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und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geplant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werden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. </a:t>
              </a:r>
            </a:p>
            <a:p>
              <a:pPr algn="l">
                <a:lnSpc>
                  <a:spcPts val="2380"/>
                </a:lnSpc>
              </a:pPr>
              <a:r>
                <a:rPr lang="en-US" sz="17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</a:t>
              </a:r>
              <a:r>
                <a:rPr lang="en-US" sz="1700" dirty="0">
                  <a:solidFill>
                    <a:srgbClr val="71717A"/>
                  </a:solidFill>
                  <a:latin typeface="Canva Sans"/>
                  <a:ea typeface="Canva Sans"/>
                  <a:cs typeface="Canva Sans"/>
                  <a:sym typeface="Canva Sans"/>
                </a:rPr>
                <a:t>- </a:t>
              </a:r>
              <a:r>
                <a:rPr lang="en-US" sz="1700" dirty="0" err="1">
                  <a:solidFill>
                    <a:srgbClr val="71717A"/>
                  </a:solidFill>
                  <a:latin typeface="Canva Sans"/>
                  <a:ea typeface="Canva Sans"/>
                  <a:cs typeface="Canva Sans"/>
                  <a:sym typeface="Canva Sans"/>
                </a:rPr>
                <a:t>z.B.</a:t>
              </a:r>
              <a:r>
                <a:rPr lang="en-US" sz="1700" dirty="0">
                  <a:solidFill>
                    <a:srgbClr val="71717A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700" dirty="0" err="1">
                  <a:solidFill>
                    <a:srgbClr val="71717A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Wasserfall</a:t>
              </a:r>
              <a:r>
                <a:rPr lang="en-US" sz="1700" dirty="0">
                  <a:solidFill>
                    <a:srgbClr val="71717A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vs Scrum. </a:t>
              </a:r>
            </a:p>
            <a:p>
              <a:pPr algn="l">
                <a:lnSpc>
                  <a:spcPts val="2520"/>
                </a:lnSpc>
              </a:pP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Je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nach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Projektbereich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gelten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andere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8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Bedingungen</a:t>
              </a:r>
              <a:r>
                <a:rPr lang="en-US" sz="18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.</a:t>
              </a:r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2150633" y="1538411"/>
            <a:ext cx="9568716" cy="1276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71"/>
              </a:lnSpc>
            </a:pPr>
            <a:r>
              <a:rPr lang="en-US" sz="7479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Probleme</a:t>
            </a:r>
            <a:endParaRPr lang="en-US" sz="7479" b="1" dirty="0">
              <a:solidFill>
                <a:srgbClr val="A21CA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56" name="TextBox 56"/>
          <p:cNvSpPr txBox="1"/>
          <p:nvPr/>
        </p:nvSpPr>
        <p:spPr>
          <a:xfrm>
            <a:off x="7425289" y="6052791"/>
            <a:ext cx="3411042" cy="323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 dirty="0" err="1">
                <a:solidFill>
                  <a:srgbClr val="A21CA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Keine</a:t>
            </a:r>
            <a:r>
              <a:rPr lang="en-US" sz="1900" b="1" dirty="0">
                <a:solidFill>
                  <a:srgbClr val="A21CA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900" b="1" dirty="0" err="1">
                <a:solidFill>
                  <a:srgbClr val="A21CA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bekannte</a:t>
            </a:r>
            <a:r>
              <a:rPr lang="en-US" sz="1900" b="1" dirty="0">
                <a:solidFill>
                  <a:srgbClr val="A21CA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1900" b="1" dirty="0" err="1">
                <a:solidFill>
                  <a:srgbClr val="A21CA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Plattformen</a:t>
            </a:r>
            <a:endParaRPr lang="en-US" sz="1900" b="1" dirty="0">
              <a:solidFill>
                <a:srgbClr val="A21CA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57" name="TextBox 57"/>
          <p:cNvSpPr txBox="1"/>
          <p:nvPr/>
        </p:nvSpPr>
        <p:spPr>
          <a:xfrm>
            <a:off x="7425289" y="6577502"/>
            <a:ext cx="3411042" cy="1015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Es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gibt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keine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große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Plattform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spezialisiert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für das Finden von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Projekten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und Teams.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615640" y="7579870"/>
            <a:ext cx="3220691" cy="575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-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auch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LinkedIn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oder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Github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sind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dafür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nicht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optimal.</a:t>
            </a:r>
          </a:p>
        </p:txBody>
      </p:sp>
      <p:sp>
        <p:nvSpPr>
          <p:cNvPr id="59" name="TextBox 24">
            <a:extLst>
              <a:ext uri="{FF2B5EF4-FFF2-40B4-BE49-F238E27FC236}">
                <a16:creationId xmlns:a16="http://schemas.microsoft.com/office/drawing/2014/main" id="{CBB7F09A-2417-1430-91FC-B52D9C6ED661}"/>
              </a:ext>
            </a:extLst>
          </p:cNvPr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solidFill>
                  <a:srgbClr val="A21CAF"/>
                </a:solidFill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solidFill>
                <a:srgbClr val="A21CA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0" name="TextBox 17">
            <a:extLst>
              <a:ext uri="{FF2B5EF4-FFF2-40B4-BE49-F238E27FC236}">
                <a16:creationId xmlns:a16="http://schemas.microsoft.com/office/drawing/2014/main" id="{3F5FD569-B101-BA49-9D29-003F4F76B9A5}"/>
              </a:ext>
            </a:extLst>
          </p:cNvPr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Anpassung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1" name="TextBox 18">
            <a:extLst>
              <a:ext uri="{FF2B5EF4-FFF2-40B4-BE49-F238E27FC236}">
                <a16:creationId xmlns:a16="http://schemas.microsoft.com/office/drawing/2014/main" id="{36D6B41A-7AD3-4500-9540-ECB65B102C72}"/>
              </a:ext>
            </a:extLst>
          </p:cNvPr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latin typeface="Rubik"/>
                <a:ea typeface="Rubik"/>
                <a:cs typeface="Rubik"/>
                <a:sym typeface="Rubik"/>
              </a:rPr>
              <a:t>Screens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700628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" name="AutoShape 3"/>
          <p:cNvSpPr/>
          <p:nvPr/>
        </p:nvSpPr>
        <p:spPr>
          <a:xfrm>
            <a:off x="9202206" y="5129212"/>
            <a:ext cx="1441094" cy="0"/>
          </a:xfrm>
          <a:prstGeom prst="line">
            <a:avLst/>
          </a:prstGeom>
          <a:ln w="28575" cap="rnd">
            <a:solidFill>
              <a:srgbClr val="18181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4" name="TextBox 4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4" name="Group 14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1102488" y="3381236"/>
            <a:ext cx="7575418" cy="6162207"/>
          </a:xfrm>
          <a:custGeom>
            <a:avLst/>
            <a:gdLst/>
            <a:ahLst/>
            <a:cxnLst/>
            <a:rect l="l" t="t" r="r" b="b"/>
            <a:pathLst>
              <a:path w="7575418" h="6162207">
                <a:moveTo>
                  <a:pt x="0" y="0"/>
                </a:moveTo>
                <a:lnTo>
                  <a:pt x="7575418" y="0"/>
                </a:lnTo>
                <a:lnTo>
                  <a:pt x="7575418" y="6162207"/>
                </a:lnTo>
                <a:lnTo>
                  <a:pt x="0" y="61622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68" r="-368"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de-DE"/>
          </a:p>
        </p:txBody>
      </p:sp>
      <p:grpSp>
        <p:nvGrpSpPr>
          <p:cNvPr id="19" name="Group 19"/>
          <p:cNvGrpSpPr/>
          <p:nvPr/>
        </p:nvGrpSpPr>
        <p:grpSpPr>
          <a:xfrm>
            <a:off x="9202206" y="2272100"/>
            <a:ext cx="4194335" cy="2586957"/>
            <a:chOff x="0" y="0"/>
            <a:chExt cx="5592447" cy="3449276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57150"/>
              <a:ext cx="4255839" cy="1164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67"/>
                </a:lnSpc>
              </a:pPr>
              <a:r>
                <a:rPr lang="en-US" sz="2548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Suchen von Teammitgliedern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185443"/>
              <a:ext cx="5592447" cy="2263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6"/>
                </a:lnSpc>
              </a:pP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Passende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Teammitglieder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können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für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Projekt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gesucht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werden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 Die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gesuchten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Fähigkeiten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und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Interessen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können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eingegrenzt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werden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668410" y="2438788"/>
            <a:ext cx="3712300" cy="44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7"/>
              </a:lnSpc>
            </a:pPr>
            <a:r>
              <a:rPr lang="en-US" sz="2548">
                <a:solidFill>
                  <a:srgbClr val="A21CAF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Suchen von Projekten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668410" y="3151657"/>
            <a:ext cx="3980411" cy="1767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6"/>
              </a:lnSpc>
            </a:pP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Projekte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können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nach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Tags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sortiert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und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angezeigt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werden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. Bei Interesse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kann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eine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Anfrage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an die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Projektersteller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gesendet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werden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solidFill>
                  <a:srgbClr val="A21CAF"/>
                </a:solidFill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solidFill>
                <a:srgbClr val="A21CA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27" name="Group 27"/>
          <p:cNvGrpSpPr/>
          <p:nvPr/>
        </p:nvGrpSpPr>
        <p:grpSpPr>
          <a:xfrm>
            <a:off x="9202206" y="5654476"/>
            <a:ext cx="3980411" cy="3134130"/>
            <a:chOff x="0" y="-57150"/>
            <a:chExt cx="5784566" cy="3867096"/>
          </a:xfrm>
        </p:grpSpPr>
        <p:sp>
          <p:nvSpPr>
            <p:cNvPr id="28" name="TextBox 28"/>
            <p:cNvSpPr txBox="1"/>
            <p:nvPr/>
          </p:nvSpPr>
          <p:spPr>
            <a:xfrm>
              <a:off x="0" y="-57150"/>
              <a:ext cx="4402041" cy="1164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67"/>
                </a:lnSpc>
              </a:pPr>
              <a:r>
                <a:rPr lang="en-US" sz="2548" dirty="0" err="1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Erstellen</a:t>
              </a:r>
              <a:r>
                <a:rPr lang="en-US" sz="2548" dirty="0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</a:t>
              </a:r>
              <a:r>
                <a:rPr lang="en-US" sz="2548" dirty="0" err="1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eines</a:t>
              </a:r>
              <a:r>
                <a:rPr lang="en-US" sz="2548" dirty="0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Brainstorms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1185443"/>
              <a:ext cx="5784566" cy="26245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6"/>
                </a:lnSpc>
              </a:pP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Wenn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man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eine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Idee hat,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diese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aber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nicht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selbst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umsetzen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kann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oder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möchte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oder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Input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zu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einer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Idee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braucht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kann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man an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einem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Brainstorm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teilnehmen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</a:p>
          </p:txBody>
        </p:sp>
      </p:grpSp>
      <p:sp>
        <p:nvSpPr>
          <p:cNvPr id="30" name="AutoShape 30"/>
          <p:cNvSpPr/>
          <p:nvPr/>
        </p:nvSpPr>
        <p:spPr>
          <a:xfrm>
            <a:off x="13668410" y="5143500"/>
            <a:ext cx="1441094" cy="0"/>
          </a:xfrm>
          <a:prstGeom prst="line">
            <a:avLst/>
          </a:prstGeom>
          <a:ln w="28575" cap="rnd">
            <a:solidFill>
              <a:srgbClr val="18181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1" name="AutoShape 31"/>
          <p:cNvSpPr/>
          <p:nvPr/>
        </p:nvSpPr>
        <p:spPr>
          <a:xfrm>
            <a:off x="9212499" y="9105900"/>
            <a:ext cx="1441094" cy="0"/>
          </a:xfrm>
          <a:prstGeom prst="line">
            <a:avLst/>
          </a:prstGeom>
          <a:ln w="28575" cap="rnd">
            <a:solidFill>
              <a:srgbClr val="18181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7" name="TextBox 17">
            <a:extLst>
              <a:ext uri="{FF2B5EF4-FFF2-40B4-BE49-F238E27FC236}">
                <a16:creationId xmlns:a16="http://schemas.microsoft.com/office/drawing/2014/main" id="{612635F1-DD56-2E03-7AC6-C90903A9E7A0}"/>
              </a:ext>
            </a:extLst>
          </p:cNvPr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Anpassung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" name="TextBox 18">
            <a:extLst>
              <a:ext uri="{FF2B5EF4-FFF2-40B4-BE49-F238E27FC236}">
                <a16:creationId xmlns:a16="http://schemas.microsoft.com/office/drawing/2014/main" id="{5315F011-4D2A-AC55-356A-16B191B03024}"/>
              </a:ext>
            </a:extLst>
          </p:cNvPr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latin typeface="Rubik"/>
                <a:ea typeface="Rubik"/>
                <a:cs typeface="Rubik"/>
                <a:sym typeface="Rubik"/>
              </a:rPr>
              <a:t>Screens</a:t>
            </a:r>
          </a:p>
        </p:txBody>
      </p:sp>
      <p:sp>
        <p:nvSpPr>
          <p:cNvPr id="40" name="TextBox 52">
            <a:extLst>
              <a:ext uri="{FF2B5EF4-FFF2-40B4-BE49-F238E27FC236}">
                <a16:creationId xmlns:a16="http://schemas.microsoft.com/office/drawing/2014/main" id="{4DCBDFE4-613D-FB7B-0BE1-FFE16CEBF943}"/>
              </a:ext>
            </a:extLst>
          </p:cNvPr>
          <p:cNvSpPr txBox="1"/>
          <p:nvPr/>
        </p:nvSpPr>
        <p:spPr>
          <a:xfrm>
            <a:off x="2150633" y="1538411"/>
            <a:ext cx="9568716" cy="1263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71"/>
              </a:lnSpc>
            </a:pPr>
            <a:r>
              <a:rPr lang="en-US" sz="75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Unsere</a:t>
            </a:r>
            <a:r>
              <a:rPr lang="en-US" sz="75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Idee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728445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" name="TextBox 3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3" name="Group 13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Anpassung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solidFill>
                  <a:srgbClr val="A21CAF"/>
                </a:solidFill>
                <a:latin typeface="Rubik"/>
                <a:ea typeface="Rubik"/>
                <a:cs typeface="Rubik"/>
                <a:sym typeface="Rubik"/>
              </a:rPr>
              <a:t>Screens</a:t>
            </a:r>
            <a:endParaRPr lang="en-US" sz="1825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6561DAD0-A85C-064B-CFB3-E08B1A606FED}"/>
              </a:ext>
            </a:extLst>
          </p:cNvPr>
          <p:cNvGrpSpPr/>
          <p:nvPr/>
        </p:nvGrpSpPr>
        <p:grpSpPr>
          <a:xfrm>
            <a:off x="12976698" y="3009900"/>
            <a:ext cx="3688771" cy="5936688"/>
            <a:chOff x="12668588" y="3009900"/>
            <a:chExt cx="3688771" cy="5936688"/>
          </a:xfrm>
        </p:grpSpPr>
        <p:pic>
          <p:nvPicPr>
            <p:cNvPr id="24" name="Grafik 23" descr="Ein Bild, das Text, Baum, Screenshot enthält.&#10;&#10;Automatisch generierte Beschreibung">
              <a:extLst>
                <a:ext uri="{FF2B5EF4-FFF2-40B4-BE49-F238E27FC236}">
                  <a16:creationId xmlns:a16="http://schemas.microsoft.com/office/drawing/2014/main" id="{589BBA9B-C6EE-AE56-BF39-93B545350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22" t="5939" r="19237"/>
            <a:stretch/>
          </p:blipFill>
          <p:spPr>
            <a:xfrm>
              <a:off x="12668588" y="3009900"/>
              <a:ext cx="3688771" cy="562497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0" name="AutoShape 31">
              <a:extLst>
                <a:ext uri="{FF2B5EF4-FFF2-40B4-BE49-F238E27FC236}">
                  <a16:creationId xmlns:a16="http://schemas.microsoft.com/office/drawing/2014/main" id="{C5F017B4-C775-D69E-A484-269C91FADD53}"/>
                </a:ext>
              </a:extLst>
            </p:cNvPr>
            <p:cNvSpPr/>
            <p:nvPr/>
          </p:nvSpPr>
          <p:spPr>
            <a:xfrm>
              <a:off x="13817194" y="8946588"/>
              <a:ext cx="1441094" cy="0"/>
            </a:xfrm>
            <a:prstGeom prst="line">
              <a:avLst/>
            </a:prstGeom>
            <a:ln w="28575" cap="rnd">
              <a:solidFill>
                <a:srgbClr val="18181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0F796319-BDE1-8F3C-D558-EBA65142740D}"/>
              </a:ext>
            </a:extLst>
          </p:cNvPr>
          <p:cNvGrpSpPr/>
          <p:nvPr/>
        </p:nvGrpSpPr>
        <p:grpSpPr>
          <a:xfrm>
            <a:off x="5940072" y="3355858"/>
            <a:ext cx="6407855" cy="5279017"/>
            <a:chOff x="5965066" y="3355859"/>
            <a:chExt cx="6407855" cy="5279017"/>
          </a:xfrm>
        </p:grpSpPr>
        <p:pic>
          <p:nvPicPr>
            <p:cNvPr id="32" name="Grafik 31" descr="Ein Bild, das Text, Screenshot, Baum, Palme enthält.&#10;&#10;Automatisch generierte Beschreibung">
              <a:extLst>
                <a:ext uri="{FF2B5EF4-FFF2-40B4-BE49-F238E27FC236}">
                  <a16:creationId xmlns:a16="http://schemas.microsoft.com/office/drawing/2014/main" id="{47FDD928-C90C-7805-FA16-84B4CA31C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12" b="521"/>
            <a:stretch/>
          </p:blipFill>
          <p:spPr>
            <a:xfrm>
              <a:off x="5965066" y="3355859"/>
              <a:ext cx="6407855" cy="4933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3" name="AutoShape 31">
              <a:extLst>
                <a:ext uri="{FF2B5EF4-FFF2-40B4-BE49-F238E27FC236}">
                  <a16:creationId xmlns:a16="http://schemas.microsoft.com/office/drawing/2014/main" id="{F3D461E9-2AC5-4488-F94F-AED46B357591}"/>
                </a:ext>
              </a:extLst>
            </p:cNvPr>
            <p:cNvSpPr/>
            <p:nvPr/>
          </p:nvSpPr>
          <p:spPr>
            <a:xfrm flipV="1">
              <a:off x="8027381" y="8634874"/>
              <a:ext cx="2233237" cy="2"/>
            </a:xfrm>
            <a:prstGeom prst="line">
              <a:avLst/>
            </a:prstGeom>
            <a:ln w="28575" cap="rnd">
              <a:solidFill>
                <a:srgbClr val="18181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37" name="TextBox 52">
            <a:extLst>
              <a:ext uri="{FF2B5EF4-FFF2-40B4-BE49-F238E27FC236}">
                <a16:creationId xmlns:a16="http://schemas.microsoft.com/office/drawing/2014/main" id="{06063415-E737-D0E6-F062-A755DFBE6C10}"/>
              </a:ext>
            </a:extLst>
          </p:cNvPr>
          <p:cNvSpPr txBox="1"/>
          <p:nvPr/>
        </p:nvSpPr>
        <p:spPr>
          <a:xfrm>
            <a:off x="1556484" y="1538411"/>
            <a:ext cx="9568716" cy="1263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71"/>
              </a:lnSpc>
            </a:pPr>
            <a:r>
              <a:rPr lang="en-US" sz="75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Screens</a:t>
            </a:r>
          </a:p>
        </p:txBody>
      </p: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76886AEC-2015-FE26-E88D-7D92DE679134}"/>
              </a:ext>
            </a:extLst>
          </p:cNvPr>
          <p:cNvGrpSpPr/>
          <p:nvPr/>
        </p:nvGrpSpPr>
        <p:grpSpPr>
          <a:xfrm>
            <a:off x="1602481" y="3009900"/>
            <a:ext cx="3708820" cy="5936689"/>
            <a:chOff x="1960579" y="3009899"/>
            <a:chExt cx="3708820" cy="5936689"/>
          </a:xfrm>
        </p:grpSpPr>
        <p:pic>
          <p:nvPicPr>
            <p:cNvPr id="43" name="Grafik 42" descr="Ein Bild, das Text, Screenshot, Diagramm, Design enthält.&#10;&#10;Automatisch generierte Beschreibung">
              <a:extLst>
                <a:ext uri="{FF2B5EF4-FFF2-40B4-BE49-F238E27FC236}">
                  <a16:creationId xmlns:a16="http://schemas.microsoft.com/office/drawing/2014/main" id="{E982C8A9-2E60-0CD3-A175-5051FEF4A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" t="3424" r="-270" b="1348"/>
            <a:stretch/>
          </p:blipFill>
          <p:spPr>
            <a:xfrm>
              <a:off x="1960579" y="3009899"/>
              <a:ext cx="3708820" cy="56249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4" name="AutoShape 31">
              <a:extLst>
                <a:ext uri="{FF2B5EF4-FFF2-40B4-BE49-F238E27FC236}">
                  <a16:creationId xmlns:a16="http://schemas.microsoft.com/office/drawing/2014/main" id="{01054A6A-E5FE-2F89-9D1A-E4A807DB7988}"/>
                </a:ext>
              </a:extLst>
            </p:cNvPr>
            <p:cNvSpPr/>
            <p:nvPr/>
          </p:nvSpPr>
          <p:spPr>
            <a:xfrm>
              <a:off x="3054706" y="8946588"/>
              <a:ext cx="1441094" cy="0"/>
            </a:xfrm>
            <a:prstGeom prst="line">
              <a:avLst/>
            </a:prstGeom>
            <a:ln w="28575" cap="rnd">
              <a:solidFill>
                <a:srgbClr val="18181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371235" y="454538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5" name="AutoShape 5"/>
          <p:cNvSpPr/>
          <p:nvPr/>
        </p:nvSpPr>
        <p:spPr>
          <a:xfrm>
            <a:off x="0" y="9700628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6" name="TextBox 6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6" name="Group 16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 dirty="0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71235" y="6182216"/>
            <a:ext cx="659105" cy="65910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18181B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371235" y="6963602"/>
            <a:ext cx="659105" cy="659105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18181B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725D98B6-A097-2050-1870-AF28A7E55975}"/>
              </a:ext>
            </a:extLst>
          </p:cNvPr>
          <p:cNvGrpSpPr/>
          <p:nvPr/>
        </p:nvGrpSpPr>
        <p:grpSpPr>
          <a:xfrm>
            <a:off x="14020800" y="2944930"/>
            <a:ext cx="3395641" cy="4596911"/>
            <a:chOff x="14111164" y="2700159"/>
            <a:chExt cx="3395641" cy="4596911"/>
          </a:xfrm>
        </p:grpSpPr>
        <p:sp>
          <p:nvSpPr>
            <p:cNvPr id="2" name="Freeform 2"/>
            <p:cNvSpPr/>
            <p:nvPr/>
          </p:nvSpPr>
          <p:spPr>
            <a:xfrm>
              <a:off x="14111164" y="2700159"/>
              <a:ext cx="3395641" cy="2496863"/>
            </a:xfrm>
            <a:custGeom>
              <a:avLst/>
              <a:gdLst/>
              <a:ahLst/>
              <a:cxnLst/>
              <a:rect l="l" t="t" r="r" b="b"/>
              <a:pathLst>
                <a:path w="3395641" h="2496863">
                  <a:moveTo>
                    <a:pt x="0" y="0"/>
                  </a:moveTo>
                  <a:lnTo>
                    <a:pt x="3395642" y="0"/>
                  </a:lnTo>
                  <a:lnTo>
                    <a:pt x="3395642" y="2496862"/>
                  </a:lnTo>
                  <a:lnTo>
                    <a:pt x="0" y="24968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7081" t="-19935" r="-27081" b="-19747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grpSp>
          <p:nvGrpSpPr>
            <p:cNvPr id="30" name="Group 30"/>
            <p:cNvGrpSpPr/>
            <p:nvPr/>
          </p:nvGrpSpPr>
          <p:grpSpPr>
            <a:xfrm>
              <a:off x="14111164" y="4655546"/>
              <a:ext cx="3395641" cy="2641524"/>
              <a:chOff x="0" y="-38100"/>
              <a:chExt cx="894325" cy="69571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94325" cy="657610"/>
              </a:xfrm>
              <a:custGeom>
                <a:avLst/>
                <a:gdLst/>
                <a:ahLst/>
                <a:cxnLst/>
                <a:rect l="l" t="t" r="r" b="b"/>
                <a:pathLst>
                  <a:path w="894325" h="657610">
                    <a:moveTo>
                      <a:pt x="45599" y="0"/>
                    </a:moveTo>
                    <a:lnTo>
                      <a:pt x="848726" y="0"/>
                    </a:lnTo>
                    <a:cubicBezTo>
                      <a:pt x="860820" y="0"/>
                      <a:pt x="872418" y="4804"/>
                      <a:pt x="880970" y="13356"/>
                    </a:cubicBezTo>
                    <a:cubicBezTo>
                      <a:pt x="889521" y="21907"/>
                      <a:pt x="894325" y="33506"/>
                      <a:pt x="894325" y="45599"/>
                    </a:cubicBezTo>
                    <a:lnTo>
                      <a:pt x="894325" y="612011"/>
                    </a:lnTo>
                    <a:cubicBezTo>
                      <a:pt x="894325" y="624104"/>
                      <a:pt x="889521" y="635703"/>
                      <a:pt x="880970" y="644254"/>
                    </a:cubicBezTo>
                    <a:cubicBezTo>
                      <a:pt x="872418" y="652806"/>
                      <a:pt x="860820" y="657610"/>
                      <a:pt x="848726" y="657610"/>
                    </a:cubicBezTo>
                    <a:lnTo>
                      <a:pt x="45599" y="657610"/>
                    </a:lnTo>
                    <a:cubicBezTo>
                      <a:pt x="33506" y="657610"/>
                      <a:pt x="21907" y="652806"/>
                      <a:pt x="13356" y="644254"/>
                    </a:cubicBezTo>
                    <a:cubicBezTo>
                      <a:pt x="4804" y="635703"/>
                      <a:pt x="0" y="624104"/>
                      <a:pt x="0" y="612011"/>
                    </a:cubicBezTo>
                    <a:lnTo>
                      <a:pt x="0" y="45599"/>
                    </a:lnTo>
                    <a:cubicBezTo>
                      <a:pt x="0" y="33506"/>
                      <a:pt x="4804" y="21907"/>
                      <a:pt x="13356" y="13356"/>
                    </a:cubicBezTo>
                    <a:cubicBezTo>
                      <a:pt x="21907" y="4804"/>
                      <a:pt x="33506" y="0"/>
                      <a:pt x="45599" y="0"/>
                    </a:cubicBezTo>
                    <a:close/>
                  </a:path>
                </a:pathLst>
              </a:custGeom>
              <a:solidFill>
                <a:srgbClr val="A21CAF"/>
              </a:solid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894325" cy="69571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sp>
          <p:nvSpPr>
            <p:cNvPr id="33" name="TextBox 33"/>
            <p:cNvSpPr txBox="1"/>
            <p:nvPr/>
          </p:nvSpPr>
          <p:spPr>
            <a:xfrm>
              <a:off x="14360805" y="5738219"/>
              <a:ext cx="2949325" cy="1291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Anforderungen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Benötigte</a:t>
              </a:r>
              <a:r>
                <a:rPr lang="en-US" sz="12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Fähigkeiten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Ziele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Organisationsstruktur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Tags</a:t>
              </a:r>
            </a:p>
            <a:p>
              <a:pPr algn="l">
                <a:lnSpc>
                  <a:spcPts val="1681"/>
                </a:lnSpc>
              </a:pP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14334322" y="5016567"/>
              <a:ext cx="2949325" cy="2393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5"/>
                </a:lnSpc>
              </a:pPr>
              <a:r>
                <a:rPr lang="en-US" sz="1503" dirty="0" err="1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Projektprofil</a:t>
              </a:r>
              <a:endParaRPr lang="en-US" sz="1503" dirty="0">
                <a:solidFill>
                  <a:srgbClr val="FFFFFF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371235" y="2192411"/>
            <a:ext cx="8179374" cy="1101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sz="43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Fähigkeiten</a:t>
            </a:r>
            <a:r>
              <a:rPr lang="en-US" sz="43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, </a:t>
            </a:r>
            <a:r>
              <a:rPr lang="en-US" sz="43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Anforderungen</a:t>
            </a:r>
            <a:r>
              <a:rPr lang="en-US" sz="43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und </a:t>
            </a:r>
            <a:r>
              <a:rPr lang="en-US" sz="43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Interessen</a:t>
            </a:r>
            <a:r>
              <a:rPr lang="en-US" sz="43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71235" y="3768471"/>
            <a:ext cx="7826315" cy="835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366" b="1" dirty="0" err="1">
                <a:solidFill>
                  <a:srgbClr val="1818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Jede</a:t>
            </a:r>
            <a:r>
              <a:rPr lang="en-US" sz="2366" b="1" dirty="0">
                <a:solidFill>
                  <a:srgbClr val="1818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Person </a:t>
            </a:r>
            <a:r>
              <a:rPr lang="en-US" sz="2366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hat </a:t>
            </a:r>
            <a:r>
              <a:rPr lang="en-US" sz="2366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Anforderungen</a:t>
            </a:r>
            <a:r>
              <a:rPr lang="en-US" sz="2366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366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Fähigkeiten</a:t>
            </a:r>
            <a:r>
              <a:rPr lang="en-US" sz="2366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und </a:t>
            </a:r>
            <a:r>
              <a:rPr lang="en-US" sz="2366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Interessen</a:t>
            </a:r>
            <a:r>
              <a:rPr lang="en-US" sz="2366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371235" y="4789360"/>
            <a:ext cx="7826315" cy="835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366" b="1" dirty="0" err="1">
                <a:solidFill>
                  <a:srgbClr val="1818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Jedes</a:t>
            </a:r>
            <a:r>
              <a:rPr lang="en-US" sz="2366" b="1" dirty="0">
                <a:solidFill>
                  <a:srgbClr val="1818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2366" b="1" dirty="0" err="1">
                <a:solidFill>
                  <a:srgbClr val="1818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Projekt</a:t>
            </a:r>
            <a:r>
              <a:rPr lang="en-US" sz="2366" b="1" dirty="0">
                <a:solidFill>
                  <a:srgbClr val="1818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2366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benötigt</a:t>
            </a:r>
            <a:r>
              <a:rPr lang="en-US" sz="2366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366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bestimmte</a:t>
            </a:r>
            <a:r>
              <a:rPr lang="en-US" sz="2366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366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Fähigkeiten</a:t>
            </a:r>
            <a:r>
              <a:rPr lang="en-US" sz="2366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und hat </a:t>
            </a:r>
            <a:r>
              <a:rPr lang="en-US" sz="2366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Anforderungen</a:t>
            </a:r>
            <a:r>
              <a:rPr lang="en-US" sz="2366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135711" y="6212866"/>
            <a:ext cx="6908549" cy="567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  <a:spcBef>
                <a:spcPct val="0"/>
              </a:spcBef>
            </a:pP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Die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Interessen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der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Personen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und die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Anforderungen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der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Projekte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werden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gematched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. </a:t>
            </a:r>
          </a:p>
        </p:txBody>
      </p: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3FA6EEB9-3600-21ED-F126-4A88DDC25B28}"/>
              </a:ext>
            </a:extLst>
          </p:cNvPr>
          <p:cNvGrpSpPr/>
          <p:nvPr/>
        </p:nvGrpSpPr>
        <p:grpSpPr>
          <a:xfrm>
            <a:off x="10215965" y="2944930"/>
            <a:ext cx="3399316" cy="4520938"/>
            <a:chOff x="10210800" y="2700159"/>
            <a:chExt cx="3399316" cy="4520938"/>
          </a:xfrm>
        </p:grpSpPr>
        <p:sp>
          <p:nvSpPr>
            <p:cNvPr id="22" name="Freeform 22"/>
            <p:cNvSpPr/>
            <p:nvPr/>
          </p:nvSpPr>
          <p:spPr>
            <a:xfrm>
              <a:off x="10210800" y="2700159"/>
              <a:ext cx="3390382" cy="3004194"/>
            </a:xfrm>
            <a:custGeom>
              <a:avLst/>
              <a:gdLst/>
              <a:ahLst/>
              <a:cxnLst/>
              <a:rect l="l" t="t" r="r" b="b"/>
              <a:pathLst>
                <a:path w="3390382" h="3004194">
                  <a:moveTo>
                    <a:pt x="0" y="0"/>
                  </a:moveTo>
                  <a:lnTo>
                    <a:pt x="3390382" y="0"/>
                  </a:lnTo>
                  <a:lnTo>
                    <a:pt x="3390382" y="3004194"/>
                  </a:lnTo>
                  <a:lnTo>
                    <a:pt x="0" y="30041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8043" b="-4811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de-DE" dirty="0"/>
            </a:p>
          </p:txBody>
        </p:sp>
        <p:grpSp>
          <p:nvGrpSpPr>
            <p:cNvPr id="23" name="Group 23"/>
            <p:cNvGrpSpPr/>
            <p:nvPr/>
          </p:nvGrpSpPr>
          <p:grpSpPr>
            <a:xfrm>
              <a:off x="10214475" y="4846510"/>
              <a:ext cx="3395641" cy="2374587"/>
              <a:chOff x="0" y="0"/>
              <a:chExt cx="894325" cy="625406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94325" cy="625406"/>
              </a:xfrm>
              <a:custGeom>
                <a:avLst/>
                <a:gdLst/>
                <a:ahLst/>
                <a:cxnLst/>
                <a:rect l="l" t="t" r="r" b="b"/>
                <a:pathLst>
                  <a:path w="894325" h="625406">
                    <a:moveTo>
                      <a:pt x="45599" y="0"/>
                    </a:moveTo>
                    <a:lnTo>
                      <a:pt x="848726" y="0"/>
                    </a:lnTo>
                    <a:cubicBezTo>
                      <a:pt x="860820" y="0"/>
                      <a:pt x="872418" y="4804"/>
                      <a:pt x="880970" y="13356"/>
                    </a:cubicBezTo>
                    <a:cubicBezTo>
                      <a:pt x="889521" y="21907"/>
                      <a:pt x="894325" y="33506"/>
                      <a:pt x="894325" y="45599"/>
                    </a:cubicBezTo>
                    <a:lnTo>
                      <a:pt x="894325" y="579806"/>
                    </a:lnTo>
                    <a:cubicBezTo>
                      <a:pt x="894325" y="591900"/>
                      <a:pt x="889521" y="603498"/>
                      <a:pt x="880970" y="612050"/>
                    </a:cubicBezTo>
                    <a:cubicBezTo>
                      <a:pt x="872418" y="620601"/>
                      <a:pt x="860820" y="625406"/>
                      <a:pt x="848726" y="625406"/>
                    </a:cubicBezTo>
                    <a:lnTo>
                      <a:pt x="45599" y="625406"/>
                    </a:lnTo>
                    <a:cubicBezTo>
                      <a:pt x="33506" y="625406"/>
                      <a:pt x="21907" y="620601"/>
                      <a:pt x="13356" y="612050"/>
                    </a:cubicBezTo>
                    <a:cubicBezTo>
                      <a:pt x="4804" y="603498"/>
                      <a:pt x="0" y="591900"/>
                      <a:pt x="0" y="579806"/>
                    </a:cubicBezTo>
                    <a:lnTo>
                      <a:pt x="0" y="45599"/>
                    </a:lnTo>
                    <a:cubicBezTo>
                      <a:pt x="0" y="33506"/>
                      <a:pt x="4804" y="21907"/>
                      <a:pt x="13356" y="13356"/>
                    </a:cubicBezTo>
                    <a:cubicBezTo>
                      <a:pt x="21907" y="4804"/>
                      <a:pt x="33506" y="0"/>
                      <a:pt x="45599" y="0"/>
                    </a:cubicBezTo>
                    <a:close/>
                  </a:path>
                </a:pathLst>
              </a:custGeom>
              <a:solidFill>
                <a:srgbClr val="A21CAF"/>
              </a:solid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894325" cy="66350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sp>
          <p:nvSpPr>
            <p:cNvPr id="42" name="TextBox 42"/>
            <p:cNvSpPr txBox="1"/>
            <p:nvPr/>
          </p:nvSpPr>
          <p:spPr>
            <a:xfrm>
              <a:off x="10464116" y="5688934"/>
              <a:ext cx="2949326" cy="1036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Fähigkeiten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Interessen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Ziele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Batches</a:t>
              </a:r>
            </a:p>
            <a:p>
              <a:pPr algn="l">
                <a:lnSpc>
                  <a:spcPts val="1681"/>
                </a:lnSpc>
              </a:pP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10464116" y="4991507"/>
              <a:ext cx="2949326" cy="2393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5"/>
                </a:lnSpc>
              </a:pPr>
              <a:r>
                <a:rPr lang="en-US" sz="1503" dirty="0" err="1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Nutzerprofil</a:t>
              </a:r>
              <a:endParaRPr lang="en-US" sz="1503" dirty="0">
                <a:solidFill>
                  <a:srgbClr val="FFFFFF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</p:txBody>
        </p:sp>
      </p:grpSp>
      <p:sp>
        <p:nvSpPr>
          <p:cNvPr id="44" name="TextBox 44"/>
          <p:cNvSpPr txBox="1"/>
          <p:nvPr/>
        </p:nvSpPr>
        <p:spPr>
          <a:xfrm>
            <a:off x="2135711" y="6994252"/>
            <a:ext cx="6908549" cy="567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  <a:spcBef>
                <a:spcPct val="0"/>
              </a:spcBef>
            </a:pP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Die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Fähigkeiten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der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Personen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können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von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anderen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Nutzern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bestätigt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werden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.</a:t>
            </a:r>
          </a:p>
        </p:txBody>
      </p:sp>
      <p:sp>
        <p:nvSpPr>
          <p:cNvPr id="45" name="TextBox 24">
            <a:extLst>
              <a:ext uri="{FF2B5EF4-FFF2-40B4-BE49-F238E27FC236}">
                <a16:creationId xmlns:a16="http://schemas.microsoft.com/office/drawing/2014/main" id="{6FCDB5B4-C119-EB0A-D2A8-320107A116FF}"/>
              </a:ext>
            </a:extLst>
          </p:cNvPr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6" name="TextBox 17">
            <a:extLst>
              <a:ext uri="{FF2B5EF4-FFF2-40B4-BE49-F238E27FC236}">
                <a16:creationId xmlns:a16="http://schemas.microsoft.com/office/drawing/2014/main" id="{7F672880-0947-937C-747A-66109FD75CB4}"/>
              </a:ext>
            </a:extLst>
          </p:cNvPr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solidFill>
                  <a:srgbClr val="A21CAF"/>
                </a:solidFill>
                <a:latin typeface="Rubik"/>
                <a:ea typeface="Rubik"/>
                <a:cs typeface="Rubik"/>
                <a:sym typeface="Rubik"/>
              </a:rPr>
              <a:t>Anpassung</a:t>
            </a:r>
            <a:endParaRPr lang="en-US" sz="1825" dirty="0">
              <a:solidFill>
                <a:srgbClr val="A21CA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7" name="TextBox 18">
            <a:extLst>
              <a:ext uri="{FF2B5EF4-FFF2-40B4-BE49-F238E27FC236}">
                <a16:creationId xmlns:a16="http://schemas.microsoft.com/office/drawing/2014/main" id="{F899B2A3-C0D2-745F-0175-4A89B5ABD0FA}"/>
              </a:ext>
            </a:extLst>
          </p:cNvPr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latin typeface="Rubik"/>
                <a:ea typeface="Rubik"/>
                <a:cs typeface="Rubik"/>
                <a:sym typeface="Rubik"/>
              </a:rPr>
              <a:t>Screens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71235" y="454538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4" name="AutoShape 4"/>
          <p:cNvSpPr/>
          <p:nvPr/>
        </p:nvSpPr>
        <p:spPr>
          <a:xfrm>
            <a:off x="0" y="9700628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5" name="TextBox 5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5" name="Group 15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054313" y="4575681"/>
            <a:ext cx="8179374" cy="54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14"/>
              </a:lnSpc>
            </a:pPr>
            <a:r>
              <a:rPr lang="en-US" sz="43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Vielen</a:t>
            </a:r>
            <a:r>
              <a:rPr lang="en-US" sz="43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43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lieben</a:t>
            </a:r>
            <a:r>
              <a:rPr lang="en-US" sz="43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Dank !</a:t>
            </a:r>
          </a:p>
        </p:txBody>
      </p:sp>
      <p:grpSp>
        <p:nvGrpSpPr>
          <p:cNvPr id="22" name="Group 16">
            <a:extLst>
              <a:ext uri="{FF2B5EF4-FFF2-40B4-BE49-F238E27FC236}">
                <a16:creationId xmlns:a16="http://schemas.microsoft.com/office/drawing/2014/main" id="{3507C118-BC10-A7C1-83FF-9424B59F1FE2}"/>
              </a:ext>
            </a:extLst>
          </p:cNvPr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D1A6A0D-411A-70CC-0FA4-A8F41C7D300C}"/>
                </a:ext>
              </a:extLst>
            </p:cNvPr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 dirty="0"/>
            </a:p>
          </p:txBody>
        </p:sp>
        <p:sp>
          <p:nvSpPr>
            <p:cNvPr id="24" name="TextBox 18">
              <a:extLst>
                <a:ext uri="{FF2B5EF4-FFF2-40B4-BE49-F238E27FC236}">
                  <a16:creationId xmlns:a16="http://schemas.microsoft.com/office/drawing/2014/main" id="{5AC91DA3-8FD2-1991-FDEE-8AC30C1942BC}"/>
                </a:ext>
              </a:extLst>
            </p:cNvPr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9D75910-ADDB-C886-968D-ADE1A0DAF688}"/>
              </a:ext>
            </a:extLst>
          </p:cNvPr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" name="TextBox 17">
            <a:extLst>
              <a:ext uri="{FF2B5EF4-FFF2-40B4-BE49-F238E27FC236}">
                <a16:creationId xmlns:a16="http://schemas.microsoft.com/office/drawing/2014/main" id="{F7079F44-EDC6-414F-EF38-41A10026DD97}"/>
              </a:ext>
            </a:extLst>
          </p:cNvPr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Anpassung</a:t>
            </a:r>
            <a:endParaRPr lang="en-US" sz="1825" dirty="0">
              <a:solidFill>
                <a:srgbClr val="A21CA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EC415515-8E90-EE6A-2521-8CD76F34975C}"/>
              </a:ext>
            </a:extLst>
          </p:cNvPr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latin typeface="Rubik"/>
                <a:ea typeface="Rubik"/>
                <a:cs typeface="Rubik"/>
                <a:sym typeface="Rubik"/>
              </a:rPr>
              <a:t>Screens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282</Words>
  <Application>Microsoft Office PowerPoint</Application>
  <PresentationFormat>Benutzerdefiniert</PresentationFormat>
  <Paragraphs>63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6" baseType="lpstr">
      <vt:lpstr>Rubik Bold</vt:lpstr>
      <vt:lpstr>Montserrat Bold</vt:lpstr>
      <vt:lpstr>Arial</vt:lpstr>
      <vt:lpstr>Montserrat Classic</vt:lpstr>
      <vt:lpstr>Montserrat</vt:lpstr>
      <vt:lpstr>Canva Sans Bold</vt:lpstr>
      <vt:lpstr>Canva Sans</vt:lpstr>
      <vt:lpstr>Rubik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Zwischenüberschrift hinzufügen</dc:title>
  <cp:lastModifiedBy>Leander Robert Bernhard Gerwing (lgerwing)</cp:lastModifiedBy>
  <cp:revision>6</cp:revision>
  <dcterms:created xsi:type="dcterms:W3CDTF">2006-08-16T00:00:00Z</dcterms:created>
  <dcterms:modified xsi:type="dcterms:W3CDTF">2024-10-16T21:15:19Z</dcterms:modified>
  <dc:identifier>DAGSPMIS2lM</dc:identifier>
</cp:coreProperties>
</file>

<file path=docProps/thumbnail.jpeg>
</file>